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3"/>
  </p:notesMasterIdLst>
  <p:sldIdLst>
    <p:sldId id="256" r:id="rId2"/>
    <p:sldId id="259" r:id="rId3"/>
    <p:sldId id="261" r:id="rId4"/>
    <p:sldId id="263" r:id="rId5"/>
    <p:sldId id="303" r:id="rId6"/>
    <p:sldId id="262" r:id="rId7"/>
    <p:sldId id="304" r:id="rId8"/>
    <p:sldId id="305" r:id="rId9"/>
    <p:sldId id="306" r:id="rId10"/>
    <p:sldId id="307" r:id="rId11"/>
    <p:sldId id="308" r:id="rId12"/>
    <p:sldId id="310" r:id="rId13"/>
    <p:sldId id="311" r:id="rId14"/>
    <p:sldId id="269" r:id="rId15"/>
    <p:sldId id="276" r:id="rId16"/>
    <p:sldId id="274" r:id="rId17"/>
    <p:sldId id="273" r:id="rId18"/>
    <p:sldId id="270" r:id="rId19"/>
    <p:sldId id="271" r:id="rId20"/>
    <p:sldId id="272" r:id="rId21"/>
    <p:sldId id="312" r:id="rId22"/>
    <p:sldId id="313" r:id="rId23"/>
    <p:sldId id="315" r:id="rId24"/>
    <p:sldId id="314" r:id="rId25"/>
    <p:sldId id="316" r:id="rId26"/>
    <p:sldId id="318" r:id="rId27"/>
    <p:sldId id="322" r:id="rId28"/>
    <p:sldId id="319" r:id="rId29"/>
    <p:sldId id="297" r:id="rId30"/>
    <p:sldId id="321" r:id="rId31"/>
    <p:sldId id="320" r:id="rId32"/>
    <p:sldId id="290" r:id="rId33"/>
    <p:sldId id="298" r:id="rId34"/>
    <p:sldId id="299" r:id="rId35"/>
    <p:sldId id="300" r:id="rId36"/>
    <p:sldId id="301" r:id="rId37"/>
    <p:sldId id="277" r:id="rId38"/>
    <p:sldId id="278" r:id="rId39"/>
    <p:sldId id="279" r:id="rId40"/>
    <p:sldId id="280" r:id="rId41"/>
    <p:sldId id="281" r:id="rId42"/>
    <p:sldId id="282" r:id="rId43"/>
    <p:sldId id="283" r:id="rId44"/>
    <p:sldId id="285" r:id="rId45"/>
    <p:sldId id="284" r:id="rId46"/>
    <p:sldId id="286" r:id="rId47"/>
    <p:sldId id="287" r:id="rId48"/>
    <p:sldId id="288" r:id="rId49"/>
    <p:sldId id="289" r:id="rId50"/>
    <p:sldId id="302" r:id="rId51"/>
    <p:sldId id="260" r:id="rId5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06"/>
            <p14:sldId id="307"/>
            <p14:sldId id="308"/>
            <p14:sldId id="310"/>
            <p14:sldId id="311"/>
            <p14:sldId id="269"/>
            <p14:sldId id="276"/>
            <p14:sldId id="274"/>
            <p14:sldId id="273"/>
            <p14:sldId id="270"/>
            <p14:sldId id="271"/>
            <p14:sldId id="272"/>
            <p14:sldId id="312"/>
            <p14:sldId id="313"/>
            <p14:sldId id="315"/>
            <p14:sldId id="314"/>
            <p14:sldId id="316"/>
            <p14:sldId id="318"/>
            <p14:sldId id="322"/>
            <p14:sldId id="319"/>
            <p14:sldId id="297"/>
            <p14:sldId id="321"/>
            <p14:sldId id="320"/>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99CC"/>
    <a:srgbClr val="990033"/>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5947" autoAdjust="0"/>
  </p:normalViewPr>
  <p:slideViewPr>
    <p:cSldViewPr snapToGrid="0">
      <p:cViewPr varScale="1">
        <p:scale>
          <a:sx n="105" d="100"/>
          <a:sy n="105" d="100"/>
        </p:scale>
        <p:origin x="3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b="0" i="0" dirty="0">
              <a:solidFill>
                <a:srgbClr val="292C32"/>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42167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La gran ventaja es que esta tecnología está ampliamente soportada por los navegadores, con alrededor del 97% de ellos siendo compatibles según las estadísticas.</a:t>
            </a:r>
            <a:r>
              <a:rPr lang="es-ES" b="0" i="0" dirty="0">
                <a:solidFill>
                  <a:srgbClr val="DAD5CD"/>
                </a:solidFill>
                <a:effectLst/>
                <a:latin typeface="Söhne"/>
              </a:rPr>
              <a:t> En general, al implementar Websockets, se suele recurrir a ciertas bibliotecas que gestionan de manera inteligente la conexión. Estas bibliotecas verifican si tu navegador es compatible con Websockets; si es así, establecen la conexión directamente a través de Websockets.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a:t>
            </a:r>
          </a:p>
          <a:p>
            <a:pPr algn="l"/>
            <a:r>
              <a:rPr lang="es-ES" b="0" i="0" dirty="0">
                <a:solidFill>
                  <a:srgbClr val="DAD5CD"/>
                </a:solidFill>
                <a:effectLst/>
                <a:latin typeface="Söhne"/>
              </a:rPr>
              <a:t>En el pasado, lidiar con estas complejidades era más común, pero hoy en día, con la amplia implementación de Websockets, estas situaciones son menos frecuentes. Aun así, es valioso entender la evolución tecnológica y las soluciones que se han utilizado.</a:t>
            </a:r>
          </a:p>
          <a:p>
            <a:pPr algn="l"/>
            <a:r>
              <a:rPr lang="es-ES" b="0" i="0" dirty="0">
                <a:solidFill>
                  <a:srgbClr val="DAD5CD"/>
                </a:solidFill>
                <a:effectLst/>
                <a:latin typeface="Söhne"/>
              </a:rPr>
              <a:t>En resumen, Websockets ofrecen una comunicación bidireccional eficiente y fluida. Atrás quedaron los días en que debíamos preocuparnos tanto por las alternativas como el '</a:t>
            </a:r>
            <a:r>
              <a:rPr lang="es-ES" b="0" i="0" dirty="0" err="1">
                <a:solidFill>
                  <a:srgbClr val="DAD5CD"/>
                </a:solidFill>
                <a:effectLst/>
                <a:latin typeface="Söhne"/>
              </a:rPr>
              <a:t>polling</a:t>
            </a:r>
            <a:r>
              <a:rPr lang="es-ES" b="0" i="0" dirty="0">
                <a:solidFill>
                  <a:srgbClr val="DAD5CD"/>
                </a:solidFill>
                <a:effectLst/>
                <a:latin typeface="Söhne"/>
              </a:rPr>
              <a:t>', gracias a la amplia adopción de Websockets en la actualidad.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Digamos que el servidor actúa como aquella persona que constantemente olvida tu nombre o no recuerda quien eres y en caso de querer alguna información, debes ser tú el primero que debes de tomar la iniciativa. Es por ello que si alguien envía un mensaje al servidor para nosotros o si alguna notificación fue generada o si necesitamos algún dato almacenado en la base de datos no lo vamos a saber hasta que preguntemos por toda esta información y es aquí donde se nos plantea la necesidad de poder </a:t>
            </a:r>
            <a:r>
              <a:rPr lang="es-ES" dirty="0" err="1"/>
              <a:t>establever</a:t>
            </a:r>
            <a:r>
              <a:rPr lang="es-ES" dirty="0"/>
              <a:t>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es interesante muchas veces entender el contexto de cómo han ido apareciendo las distintas tecnologías de comunicación en tiempo real y cuales han sido los avances a través del tiempo. En estas primeras diapositivas vamos a tener un poco de primera toma de contacto con las diferentes tecnologías y como han ido evolucionando y más adelante profundizaremos más como funciona cada una de ellas.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diapositiva anterior que es un protocolo de comunicación de red utilizado para transferir datos entre clientes y servidores web, esta era la primera forma de comunicación que teníamos.</a:t>
            </a:r>
          </a:p>
          <a:p>
            <a:pPr algn="ctr"/>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tecnologías de comunicación en tiempo real, hablaremos un poco por encima de cada una de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Long </a:t>
            </a:r>
            <a:r>
              <a:rPr lang="es-ES" dirty="0" err="1"/>
              <a:t>Polling</a:t>
            </a:r>
            <a:r>
              <a:rPr lang="es-ES" dirty="0"/>
              <a:t> fue desarrollado por primera vez en 2005 por el desarrollador web Ryan Dahl cuando este estaba trabajando en una aplicación de chat en vivo y necesitaba una forma de mantener a los usuarios actualizados con los mensajes más recientes. Long </a:t>
            </a:r>
            <a:r>
              <a:rPr lang="es-ES" dirty="0" err="1"/>
              <a:t>polling</a:t>
            </a:r>
            <a:r>
              <a:rPr lang="es-ES" dirty="0"/>
              <a:t> es una técnica que mantiene abierta una conexión HTTP entre el cliente y el servidor durante  Esto permite al servidor enviar datos al cliente incluso si el cliente no ha realizado una solicitud explícita.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Ian </a:t>
            </a:r>
            <a:r>
              <a:rPr lang="es-ES" dirty="0" err="1"/>
              <a:t>Hickson</a:t>
            </a:r>
            <a:r>
              <a:rPr lang="es-ES" dirty="0"/>
              <a:t> (Ingeniero Software de Google) crea el protocolo </a:t>
            </a:r>
            <a:r>
              <a:rPr lang="es-ES" dirty="0" err="1"/>
              <a:t>WebSocket</a:t>
            </a:r>
            <a:r>
              <a:rPr lang="es-ES" dirty="0"/>
              <a:t>. El protocolo </a:t>
            </a:r>
            <a:r>
              <a:rPr lang="es-ES" dirty="0" err="1"/>
              <a:t>WebSocket</a:t>
            </a:r>
            <a:r>
              <a:rPr lang="es-ES" dirty="0"/>
              <a:t> permite a los clientes y servidores comunicarse entre sí de forma bidireccional, sin tener que abrir y cerrar constantemente conexiones HTTP. En 2011, el IETF "Internet </a:t>
            </a:r>
            <a:r>
              <a:rPr lang="es-ES" dirty="0" err="1"/>
              <a:t>Engineering</a:t>
            </a:r>
            <a:r>
              <a:rPr lang="es-ES" dirty="0"/>
              <a:t> </a:t>
            </a:r>
            <a:r>
              <a:rPr lang="es-ES" dirty="0" err="1"/>
              <a:t>Task</a:t>
            </a:r>
            <a:r>
              <a:rPr lang="es-ES" dirty="0"/>
              <a:t> </a:t>
            </a:r>
            <a:r>
              <a:rPr lang="es-ES" dirty="0" err="1"/>
              <a:t>Force</a:t>
            </a:r>
            <a:r>
              <a:rPr lang="es-ES" dirty="0"/>
              <a:t>", una </a:t>
            </a:r>
            <a:r>
              <a:rPr lang="es-ES" dirty="0" err="1"/>
              <a:t>organizacion</a:t>
            </a:r>
            <a:r>
              <a:rPr lang="es-ES" dirty="0"/>
              <a:t> que desarrolla estándares para Internet, aprobó el protocolo </a:t>
            </a:r>
            <a:r>
              <a:rPr lang="es-ES" dirty="0" err="1"/>
              <a:t>WebSocket</a:t>
            </a:r>
            <a:r>
              <a:rPr lang="es-ES" dirty="0"/>
              <a:t> como un estándar. Esto hizo que el protocolo </a:t>
            </a:r>
            <a:r>
              <a:rPr lang="es-ES" dirty="0" err="1"/>
              <a:t>WebSocket</a:t>
            </a:r>
            <a:r>
              <a:rPr lang="es-ES" dirty="0"/>
              <a:t> fuera más ampliamente adoptado por los navegadores web y los servidores web. Más tarde en 2012, se lanzaron las primeras bibliotecas y API de </a:t>
            </a:r>
            <a:r>
              <a:rPr lang="es-ES" dirty="0" err="1"/>
              <a:t>WebSocket</a:t>
            </a:r>
            <a:r>
              <a:rPr lang="es-ES" dirty="0"/>
              <a:t> para JavaScript, Node.js y Java. Esto hizo que el protocolo </a:t>
            </a:r>
            <a:r>
              <a:rPr lang="es-ES" dirty="0" err="1"/>
              <a:t>WebSocket</a:t>
            </a:r>
            <a:r>
              <a:rPr lang="es-ES" dirty="0"/>
              <a:t> fuera más accesible para los desarrolladores. Los desarrolladores podían ahora utilizar el protocolo </a:t>
            </a:r>
            <a:r>
              <a:rPr lang="es-ES" dirty="0" err="1"/>
              <a:t>WebSocket</a:t>
            </a:r>
            <a:r>
              <a:rPr lang="es-ES" dirty="0"/>
              <a:t> en sus aplicaciones sin tener que escribir su propio código.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D1D5DB"/>
                </a:solidFill>
                <a:effectLst/>
                <a:latin typeface="Söhne"/>
              </a:rPr>
            </a:br>
            <a:r>
              <a:rPr lang="es-ES" b="0" i="0" dirty="0">
                <a:solidFill>
                  <a:srgbClr val="D1D5DB"/>
                </a:solidFill>
                <a:effectLst/>
                <a:latin typeface="Söhne"/>
              </a:rPr>
              <a:t>En 2011, </a:t>
            </a:r>
            <a:r>
              <a:rPr lang="es-ES" b="0" i="0" dirty="0" err="1">
                <a:solidFill>
                  <a:srgbClr val="D1D5DB"/>
                </a:solidFill>
                <a:effectLst/>
                <a:latin typeface="Söhne"/>
              </a:rPr>
              <a:t>SignalR</a:t>
            </a:r>
            <a:r>
              <a:rPr lang="es-ES" b="0" i="0" dirty="0">
                <a:solidFill>
                  <a:srgbClr val="D1D5DB"/>
                </a:solidFill>
                <a:effectLst/>
                <a:latin typeface="Söhne"/>
              </a:rPr>
              <a:t> nace de la colaboración de David </a:t>
            </a:r>
            <a:r>
              <a:rPr lang="es-ES" b="0" i="0" dirty="0" err="1">
                <a:solidFill>
                  <a:srgbClr val="D1D5DB"/>
                </a:solidFill>
                <a:effectLst/>
                <a:latin typeface="Söhne"/>
              </a:rPr>
              <a:t>Fowler</a:t>
            </a:r>
            <a:r>
              <a:rPr lang="es-ES" b="0" i="0" dirty="0">
                <a:solidFill>
                  <a:srgbClr val="D1D5DB"/>
                </a:solidFill>
                <a:effectLst/>
                <a:latin typeface="Söhne"/>
              </a:rPr>
              <a:t> y </a:t>
            </a:r>
            <a:r>
              <a:rPr lang="es-ES" b="0" i="0" dirty="0" err="1">
                <a:solidFill>
                  <a:srgbClr val="D1D5DB"/>
                </a:solidFill>
                <a:effectLst/>
                <a:latin typeface="Söhne"/>
              </a:rPr>
              <a:t>Damian</a:t>
            </a:r>
            <a:r>
              <a:rPr lang="es-ES" b="0" i="0" dirty="0">
                <a:solidFill>
                  <a:srgbClr val="D1D5DB"/>
                </a:solidFill>
                <a:effectLst/>
                <a:latin typeface="Söhne"/>
              </a:rPr>
              <a:t> Edwards, estableciéndose como una herramienta para facilitar la comunicación en tiempo real en aplicaciones web. En 2013, es adoptado y lanzado como parte del proyecto ASP.NET, fortaleciendo su integración en el ecosistema de desarrollo web de Microsoft.</a:t>
            </a:r>
          </a:p>
          <a:p>
            <a:pPr algn="l"/>
            <a:r>
              <a:rPr lang="es-ES" b="0" i="0" dirty="0">
                <a:solidFill>
                  <a:srgbClr val="D1D5DB"/>
                </a:solidFill>
                <a:effectLst/>
                <a:latin typeface="Söhne"/>
              </a:rPr>
              <a:t>En 2014, se introduce el protocolo </a:t>
            </a:r>
            <a:r>
              <a:rPr lang="es-ES" b="0" i="0" dirty="0" err="1">
                <a:solidFill>
                  <a:srgbClr val="D1D5DB"/>
                </a:solidFill>
                <a:effectLst/>
                <a:latin typeface="Söhne"/>
              </a:rPr>
              <a:t>Hubs</a:t>
            </a:r>
            <a:r>
              <a:rPr lang="es-ES" b="0" i="0" dirty="0">
                <a:solidFill>
                  <a:srgbClr val="D1D5DB"/>
                </a:solidFill>
                <a:effectLst/>
                <a:latin typeface="Söhne"/>
              </a:rPr>
              <a:t>, proporcionando una capa de abstracción que simplifica la comunicación bidireccional. Al año siguiente, en 2015, </a:t>
            </a:r>
            <a:r>
              <a:rPr lang="es-ES" b="0" i="0" dirty="0" err="1">
                <a:solidFill>
                  <a:srgbClr val="D1D5DB"/>
                </a:solidFill>
                <a:effectLst/>
                <a:latin typeface="Söhne"/>
              </a:rPr>
              <a:t>SignalR</a:t>
            </a:r>
            <a:r>
              <a:rPr lang="es-ES" b="0" i="0" dirty="0">
                <a:solidFill>
                  <a:srgbClr val="D1D5DB"/>
                </a:solidFill>
                <a:effectLst/>
                <a:latin typeface="Söhne"/>
              </a:rPr>
              <a:t> expande sus capacidades al introducir el protocolo SSE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seguido en 2016 por la implementación del protocolo WebSockets, mejorando la eficiencia en la transmisión de datos.</a:t>
            </a:r>
          </a:p>
          <a:p>
            <a:pPr algn="l"/>
            <a:r>
              <a:rPr lang="es-ES" b="0" i="0" dirty="0">
                <a:solidFill>
                  <a:srgbClr val="D1D5DB"/>
                </a:solidFill>
                <a:effectLst/>
                <a:latin typeface="Söhne"/>
              </a:rPr>
              <a:t>La evolución continúa en 2017 con la incorporación de funcionalidades clave, como la autenticación y la autorización, fortaleciendo la seguridad en las interacciones en tiempo real. En 2018, se enfoca en la escalabilidad horizontal, permitiendo un crecimiento eficiente y distribuido de las aplicaciones basadas en </a:t>
            </a:r>
            <a:r>
              <a:rPr lang="es-ES" b="0" i="0" dirty="0" err="1">
                <a:solidFill>
                  <a:srgbClr val="D1D5DB"/>
                </a:solidFill>
                <a:effectLst/>
                <a:latin typeface="Söhne"/>
              </a:rPr>
              <a:t>SignalR</a:t>
            </a:r>
            <a:r>
              <a:rPr lang="es-ES" b="0" i="0" dirty="0">
                <a:solidFill>
                  <a:srgbClr val="D1D5DB"/>
                </a:solidFill>
                <a:effectLst/>
                <a:latin typeface="Söhne"/>
              </a:rPr>
              <a:t>.</a:t>
            </a:r>
          </a:p>
          <a:p>
            <a:pPr algn="l"/>
            <a:r>
              <a:rPr lang="es-ES" b="0" i="0" dirty="0">
                <a:solidFill>
                  <a:srgbClr val="D1D5DB"/>
                </a:solidFill>
                <a:effectLst/>
                <a:latin typeface="Söhne"/>
              </a:rPr>
              <a:t>El año 2019 marca la introducción de la mensajería bidireccional, potenciando la interactividad y la respuesta en tiempo real. En 2020, </a:t>
            </a:r>
            <a:r>
              <a:rPr lang="es-ES" b="0" i="0" dirty="0" err="1">
                <a:solidFill>
                  <a:srgbClr val="D1D5DB"/>
                </a:solidFill>
                <a:effectLst/>
                <a:latin typeface="Söhne"/>
              </a:rPr>
              <a:t>SignalR</a:t>
            </a:r>
            <a:r>
              <a:rPr lang="es-ES" b="0" i="0" dirty="0">
                <a:solidFill>
                  <a:srgbClr val="D1D5DB"/>
                </a:solidFill>
                <a:effectLst/>
                <a:latin typeface="Söhne"/>
              </a:rPr>
              <a:t> refuerza la protección de datos, abordando preocupaciones de seguridad y privacidad.</a:t>
            </a:r>
          </a:p>
          <a:p>
            <a:pPr algn="l"/>
            <a:r>
              <a:rPr lang="es-ES" b="0" i="0" dirty="0">
                <a:solidFill>
                  <a:srgbClr val="D1D5DB"/>
                </a:solidFill>
                <a:effectLst/>
                <a:latin typeface="Söhne"/>
              </a:rPr>
              <a:t>Finalmente en  2021, se lanza el protocolo WebSockets 3.0, incorporando mejoras y optimizaciones para mantenerse a la vanguardia de las tecnologías de comunicación en tiempo real. </a:t>
            </a:r>
          </a:p>
          <a:p>
            <a:pPr algn="l"/>
            <a:r>
              <a:rPr lang="es-ES" b="0" i="0" dirty="0">
                <a:solidFill>
                  <a:srgbClr val="D1D5DB"/>
                </a:solidFill>
                <a:effectLst/>
                <a:latin typeface="Söhne"/>
              </a:rPr>
              <a:t>Definitivamente estas tecnología son </a:t>
            </a:r>
            <a:r>
              <a:rPr lang="es-ES" b="0" i="0" dirty="0" err="1">
                <a:solidFill>
                  <a:srgbClr val="D1D5DB"/>
                </a:solidFill>
                <a:effectLst/>
                <a:latin typeface="Söhne"/>
              </a:rPr>
              <a:t>son</a:t>
            </a:r>
            <a:r>
              <a:rPr lang="es-ES" b="0" i="0" dirty="0">
                <a:solidFill>
                  <a:srgbClr val="D1D5DB"/>
                </a:solidFill>
                <a:effectLst/>
                <a:latin typeface="Söhne"/>
              </a:rPr>
              <a:t> tecnologías muertas y hasta día de hoy aún siguen actualizándose y añadiendo nuevas mejoras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58867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35781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SignalR</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pic>
        <p:nvPicPr>
          <p:cNvPr id="7170" name="Picture 2" descr="David Fowler - Microsoft | LinkedIn">
            <a:extLst>
              <a:ext uri="{FF2B5EF4-FFF2-40B4-BE49-F238E27FC236}">
                <a16:creationId xmlns:a16="http://schemas.microsoft.com/office/drawing/2014/main" id="{EFBE5BE5-1EBB-F57C-0589-2D53411F5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03" y="1875798"/>
            <a:ext cx="2107475" cy="21074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4" name="Picture 6" descr="Hanselminutes Technology Podcast - Fresh Air and Fresh Perspectives for  Developers - Selecting the Ultimate Developer Laptop with Damian Edwards">
            <a:extLst>
              <a:ext uri="{FF2B5EF4-FFF2-40B4-BE49-F238E27FC236}">
                <a16:creationId xmlns:a16="http://schemas.microsoft.com/office/drawing/2014/main" id="{954C1DD6-75B3-ED0B-2417-511774974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171" y="2789188"/>
            <a:ext cx="2019300" cy="2019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59A6B21-1D3F-5780-8381-6EB7BB80FF89}"/>
              </a:ext>
            </a:extLst>
          </p:cNvPr>
          <p:cNvSpPr txBox="1"/>
          <p:nvPr/>
        </p:nvSpPr>
        <p:spPr>
          <a:xfrm>
            <a:off x="71845" y="3912056"/>
            <a:ext cx="2019300" cy="276999"/>
          </a:xfrm>
          <a:prstGeom prst="rect">
            <a:avLst/>
          </a:prstGeom>
          <a:noFill/>
        </p:spPr>
        <p:txBody>
          <a:bodyPr wrap="square">
            <a:spAutoFit/>
          </a:bodyPr>
          <a:lstStyle/>
          <a:p>
            <a:pPr algn="ctr"/>
            <a:r>
              <a:rPr lang="es-ES" sz="1200" b="1" dirty="0"/>
              <a:t>David </a:t>
            </a:r>
            <a:r>
              <a:rPr lang="es-ES" sz="1200" b="1" dirty="0" err="1"/>
              <a:t>Fowler</a:t>
            </a:r>
            <a:endParaRPr lang="es-ES" sz="1200" b="1" dirty="0"/>
          </a:p>
        </p:txBody>
      </p:sp>
      <p:sp>
        <p:nvSpPr>
          <p:cNvPr id="14" name="CuadroTexto 13">
            <a:extLst>
              <a:ext uri="{FF2B5EF4-FFF2-40B4-BE49-F238E27FC236}">
                <a16:creationId xmlns:a16="http://schemas.microsoft.com/office/drawing/2014/main" id="{91433555-265B-4294-F62D-623CAA342A89}"/>
              </a:ext>
            </a:extLst>
          </p:cNvPr>
          <p:cNvSpPr txBox="1"/>
          <p:nvPr/>
        </p:nvSpPr>
        <p:spPr>
          <a:xfrm>
            <a:off x="1815737" y="4711997"/>
            <a:ext cx="1878734" cy="276999"/>
          </a:xfrm>
          <a:prstGeom prst="rect">
            <a:avLst/>
          </a:prstGeom>
          <a:noFill/>
        </p:spPr>
        <p:txBody>
          <a:bodyPr wrap="square">
            <a:spAutoFit/>
          </a:bodyPr>
          <a:lstStyle/>
          <a:p>
            <a:pPr algn="ctr"/>
            <a:r>
              <a:rPr lang="es-ES" sz="1200" b="1" dirty="0" err="1"/>
              <a:t>Damian</a:t>
            </a:r>
            <a:r>
              <a:rPr lang="es-ES" sz="1200" b="1" dirty="0"/>
              <a:t> Edwards</a:t>
            </a:r>
          </a:p>
        </p:txBody>
      </p:sp>
      <p:sp>
        <p:nvSpPr>
          <p:cNvPr id="15" name="CuadroTexto 14">
            <a:extLst>
              <a:ext uri="{FF2B5EF4-FFF2-40B4-BE49-F238E27FC236}">
                <a16:creationId xmlns:a16="http://schemas.microsoft.com/office/drawing/2014/main" id="{15BFA85A-0AA4-7A2F-5BD0-169F4D2B3448}"/>
              </a:ext>
            </a:extLst>
          </p:cNvPr>
          <p:cNvSpPr txBox="1"/>
          <p:nvPr/>
        </p:nvSpPr>
        <p:spPr>
          <a:xfrm>
            <a:off x="4192152" y="1443841"/>
            <a:ext cx="5400745" cy="3416320"/>
          </a:xfrm>
          <a:prstGeom prst="rect">
            <a:avLst/>
          </a:prstGeom>
          <a:noFill/>
        </p:spPr>
        <p:txBody>
          <a:bodyPr wrap="square">
            <a:spAutoFit/>
          </a:bodyPr>
          <a:lstStyle/>
          <a:p>
            <a:pPr algn="just">
              <a:buFont typeface="Arial" panose="020B0604020202020204" pitchFamily="34" charset="0"/>
              <a:buChar char="•"/>
            </a:pPr>
            <a:r>
              <a:rPr lang="es-ES" dirty="0"/>
              <a:t>En 2011 se crea </a:t>
            </a:r>
            <a:r>
              <a:rPr lang="es-ES" dirty="0" err="1"/>
              <a:t>SignalR</a:t>
            </a:r>
            <a:r>
              <a:rPr lang="es-ES" dirty="0"/>
              <a:t> por </a:t>
            </a:r>
            <a:r>
              <a:rPr lang="es-ES" b="1" dirty="0"/>
              <a:t>David </a:t>
            </a:r>
            <a:r>
              <a:rPr lang="es-ES" b="1" dirty="0" err="1"/>
              <a:t>Fowler</a:t>
            </a:r>
            <a:r>
              <a:rPr lang="es-ES" b="1" dirty="0"/>
              <a:t> </a:t>
            </a:r>
            <a:r>
              <a:rPr lang="es-ES" dirty="0"/>
              <a:t>y </a:t>
            </a:r>
            <a:r>
              <a:rPr lang="es-ES" b="1" dirty="0" err="1"/>
              <a:t>Damian</a:t>
            </a:r>
            <a:r>
              <a:rPr lang="es-ES" b="1" dirty="0"/>
              <a:t> Edwards</a:t>
            </a:r>
            <a:r>
              <a:rPr lang="es-ES" dirty="0"/>
              <a:t>.</a:t>
            </a:r>
          </a:p>
          <a:p>
            <a:pPr algn="just">
              <a:buFont typeface="Arial" panose="020B0604020202020204" pitchFamily="34" charset="0"/>
              <a:buChar char="•"/>
            </a:pPr>
            <a:r>
              <a:rPr lang="es-ES" b="0" i="0" dirty="0">
                <a:solidFill>
                  <a:srgbClr val="292C32"/>
                </a:solidFill>
                <a:effectLst/>
              </a:rPr>
              <a:t> Más tarde fue adoptado y lanzado como parte del proyecto ASP.NET en 2013.</a:t>
            </a:r>
          </a:p>
          <a:p>
            <a:pPr algn="just">
              <a:buFont typeface="Arial" panose="020B0604020202020204" pitchFamily="34" charset="0"/>
              <a:buChar char="•"/>
            </a:pPr>
            <a:r>
              <a:rPr lang="es-ES" dirty="0"/>
              <a:t> En 2014 se introdujo el protocolo </a:t>
            </a:r>
            <a:r>
              <a:rPr lang="es-ES" dirty="0" err="1"/>
              <a:t>Hubs</a:t>
            </a:r>
            <a:r>
              <a:rPr lang="es-ES" dirty="0"/>
              <a:t>.</a:t>
            </a:r>
          </a:p>
          <a:p>
            <a:pPr algn="just">
              <a:buFont typeface="Arial" panose="020B0604020202020204" pitchFamily="34" charset="0"/>
              <a:buChar char="•"/>
            </a:pPr>
            <a:r>
              <a:rPr lang="es-ES" dirty="0"/>
              <a:t> En 2015 se introdujo el protocolo SSE.</a:t>
            </a:r>
          </a:p>
          <a:p>
            <a:pPr algn="just">
              <a:buFont typeface="Arial" panose="020B0604020202020204" pitchFamily="34" charset="0"/>
              <a:buChar char="•"/>
            </a:pPr>
            <a:r>
              <a:rPr lang="es-ES" dirty="0"/>
              <a:t> En 2016 se introducción del protocolo WebSockets.</a:t>
            </a:r>
          </a:p>
          <a:p>
            <a:pPr algn="just">
              <a:buFont typeface="Arial" panose="020B0604020202020204" pitchFamily="34" charset="0"/>
              <a:buChar char="•"/>
            </a:pPr>
            <a:r>
              <a:rPr lang="es-ES" dirty="0"/>
              <a:t> En 2017 se introdujo la autenticación y la autorización.</a:t>
            </a:r>
          </a:p>
          <a:p>
            <a:pPr algn="just">
              <a:buFont typeface="Arial" panose="020B0604020202020204" pitchFamily="34" charset="0"/>
              <a:buChar char="•"/>
            </a:pPr>
            <a:r>
              <a:rPr lang="es-ES" dirty="0"/>
              <a:t> En 2018 se  introdujo la escalabilidad horizontal.</a:t>
            </a:r>
          </a:p>
          <a:p>
            <a:pPr algn="just">
              <a:buFont typeface="Arial" panose="020B0604020202020204" pitchFamily="34" charset="0"/>
              <a:buChar char="•"/>
            </a:pPr>
            <a:r>
              <a:rPr lang="es-ES" dirty="0"/>
              <a:t> En 2019 se introdujo la mensajería bidireccional.</a:t>
            </a:r>
          </a:p>
          <a:p>
            <a:pPr algn="just">
              <a:buFont typeface="Arial" panose="020B0604020202020204" pitchFamily="34" charset="0"/>
              <a:buChar char="•"/>
            </a:pPr>
            <a:r>
              <a:rPr lang="es-ES" dirty="0"/>
              <a:t> En 2020 se introdujo la protección de datos.</a:t>
            </a:r>
          </a:p>
          <a:p>
            <a:pPr algn="just">
              <a:buFont typeface="Arial" panose="020B0604020202020204" pitchFamily="34" charset="0"/>
              <a:buChar char="•"/>
            </a:pPr>
            <a:r>
              <a:rPr lang="es-ES" dirty="0"/>
              <a:t> En  2021 se introdujo el protocolo WebSockets 3.0.</a:t>
            </a:r>
          </a:p>
        </p:txBody>
      </p:sp>
    </p:spTree>
    <p:extLst>
      <p:ext uri="{BB962C8B-B14F-4D97-AF65-F5344CB8AC3E}">
        <p14:creationId xmlns:p14="http://schemas.microsoft.com/office/powerpoint/2010/main" val="350086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err="1"/>
              <a:t>WebRTC</a:t>
            </a:r>
            <a:endParaRPr lang="es-ES" b="1" dirty="0"/>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155581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Socket.io</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35265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SSE</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240797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470145" y="813555"/>
            <a:ext cx="9008833"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pic>
        <p:nvPicPr>
          <p:cNvPr id="8194" name="Picture 2">
            <a:extLst>
              <a:ext uri="{FF2B5EF4-FFF2-40B4-BE49-F238E27FC236}">
                <a16:creationId xmlns:a16="http://schemas.microsoft.com/office/drawing/2014/main" id="{0FEBA559-4579-2773-5992-7868C27E9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853439"/>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09D24C9-481D-DC4B-1DFB-FC705562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195507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6507EB-1781-42FE-3CE0-2B83DC6AB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3023677"/>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EA45A47-597F-F4CD-9C57-E7FFB728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417756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EFA88B9-EC8A-3687-BCDA-40113B03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2" y="5270489"/>
            <a:ext cx="293543" cy="2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4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70263" y="1300949"/>
            <a:ext cx="9081144" cy="4524315"/>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pic>
        <p:nvPicPr>
          <p:cNvPr id="12290" name="Picture 2" descr="Error PNG para descargar gratis">
            <a:extLst>
              <a:ext uri="{FF2B5EF4-FFF2-40B4-BE49-F238E27FC236}">
                <a16:creationId xmlns:a16="http://schemas.microsoft.com/office/drawing/2014/main" id="{98BFC706-7DFD-5FFC-97D5-272365610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1300949"/>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rror PNG para descargar gratis">
            <a:extLst>
              <a:ext uri="{FF2B5EF4-FFF2-40B4-BE49-F238E27FC236}">
                <a16:creationId xmlns:a16="http://schemas.microsoft.com/office/drawing/2014/main" id="{257EEE07-5A77-D80F-6C88-E6E0BE5D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24299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A5C436CF-0891-3073-C75C-4AECBF628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3558883"/>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rror PNG para descargar gratis">
            <a:extLst>
              <a:ext uri="{FF2B5EF4-FFF2-40B4-BE49-F238E27FC236}">
                <a16:creationId xmlns:a16="http://schemas.microsoft.com/office/drawing/2014/main" id="{0D30495F-39AC-F87B-EC2F-5CC693396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4599557"/>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6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61554" y="979416"/>
            <a:ext cx="9026277"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pic>
        <p:nvPicPr>
          <p:cNvPr id="2" name="Picture 2" descr="Error PNG para descargar gratis">
            <a:extLst>
              <a:ext uri="{FF2B5EF4-FFF2-40B4-BE49-F238E27FC236}">
                <a16:creationId xmlns:a16="http://schemas.microsoft.com/office/drawing/2014/main" id="{A7C2AFF4-C3EB-F9F5-6E1C-9DC5DC900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9794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303B359B-DBCC-B920-3277-836709FB2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2098468"/>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5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57" y="1931925"/>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5" y="1944750"/>
            <a:ext cx="4023483" cy="2246769"/>
          </a:xfrm>
          <a:prstGeom prst="rect">
            <a:avLst/>
          </a:prstGeom>
          <a:noFill/>
        </p:spPr>
        <p:txBody>
          <a:bodyPr wrap="square">
            <a:spAutoFit/>
          </a:bodyPr>
          <a:lstStyle/>
          <a:p>
            <a:pPr marL="285750" indent="-285750">
              <a:buFont typeface="Arial" panose="020B0604020202020204" pitchFamily="34" charset="0"/>
              <a:buChar char="•"/>
            </a:pPr>
            <a:r>
              <a:rPr lang="es-ES" sz="1400" u="sng" dirty="0"/>
              <a:t>Llamadas y reuniones de voz y video</a:t>
            </a:r>
            <a:r>
              <a:rPr lang="es-ES" sz="1400" dirty="0"/>
              <a:t>: </a:t>
            </a:r>
            <a:r>
              <a:rPr lang="es-ES" sz="1400" dirty="0" err="1"/>
              <a:t>Teams</a:t>
            </a:r>
            <a:r>
              <a:rPr lang="es-ES" sz="1400" dirty="0"/>
              <a:t> utiliza </a:t>
            </a:r>
            <a:r>
              <a:rPr lang="es-ES" sz="1400" b="1" dirty="0" err="1"/>
              <a:t>WebRTC</a:t>
            </a:r>
            <a:r>
              <a:rPr lang="es-ES" sz="1400" dirty="0"/>
              <a:t> para proporcionar llamadas y reuniones de voz y video de alta calidad.</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Cuando </a:t>
            </a:r>
            <a:r>
              <a:rPr lang="es-ES" sz="1400" u="sng" dirty="0"/>
              <a:t>un usuario recibe una notificación de chat</a:t>
            </a:r>
            <a:r>
              <a:rPr lang="es-ES" sz="1400" dirty="0"/>
              <a:t>, </a:t>
            </a:r>
            <a:r>
              <a:rPr lang="es-ES" sz="1400" dirty="0" err="1"/>
              <a:t>Teams</a:t>
            </a:r>
            <a:r>
              <a:rPr lang="es-ES" sz="1400" dirty="0"/>
              <a:t> envía un evento </a:t>
            </a:r>
            <a:r>
              <a:rPr lang="es-ES" sz="1400" b="1" dirty="0"/>
              <a:t>SSE</a:t>
            </a:r>
            <a:r>
              <a:rPr lang="es-ES" sz="1400" dirty="0"/>
              <a:t> al cliente del usuario. El cliente del usuario puede entonces mostrar la notificación al usuario.</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endParaRPr lang="es-ES" sz="1400" dirty="0"/>
          </a:p>
        </p:txBody>
      </p:sp>
      <p:sp>
        <p:nvSpPr>
          <p:cNvPr id="9" name="CuadroTexto 8">
            <a:extLst>
              <a:ext uri="{FF2B5EF4-FFF2-40B4-BE49-F238E27FC236}">
                <a16:creationId xmlns:a16="http://schemas.microsoft.com/office/drawing/2014/main" id="{01357B23-B6F5-F008-729F-45482DCCCC38}"/>
              </a:ext>
            </a:extLst>
          </p:cNvPr>
          <p:cNvSpPr txBox="1"/>
          <p:nvPr/>
        </p:nvSpPr>
        <p:spPr>
          <a:xfrm>
            <a:off x="5809580" y="4917256"/>
            <a:ext cx="3673154" cy="461665"/>
          </a:xfrm>
          <a:prstGeom prst="rect">
            <a:avLst/>
          </a:prstGeom>
          <a:noFill/>
        </p:spPr>
        <p:txBody>
          <a:bodyPr wrap="square">
            <a:spAutoFit/>
          </a:bodyPr>
          <a:lstStyle/>
          <a:p>
            <a:pPr algn="just"/>
            <a:r>
              <a:rPr lang="es-ES" sz="1200" b="1" dirty="0">
                <a:solidFill>
                  <a:schemeClr val="accent6">
                    <a:lumMod val="75000"/>
                  </a:schemeClr>
                </a:solidFill>
              </a:rPr>
              <a:t>Según las estimaciones de Statista, Microsoft </a:t>
            </a:r>
            <a:r>
              <a:rPr lang="es-ES" sz="1200" b="1" dirty="0" err="1">
                <a:solidFill>
                  <a:schemeClr val="accent6">
                    <a:lumMod val="75000"/>
                  </a:schemeClr>
                </a:solidFill>
              </a:rPr>
              <a:t>Teams</a:t>
            </a:r>
            <a:r>
              <a:rPr lang="es-ES" sz="1200" b="1" dirty="0">
                <a:solidFill>
                  <a:schemeClr val="accent6">
                    <a:lumMod val="75000"/>
                  </a:schemeClr>
                </a:solidFill>
              </a:rPr>
              <a:t> recaudó 12.000 millones de dólares en 2022</a:t>
            </a:r>
          </a:p>
        </p:txBody>
      </p:sp>
    </p:spTree>
    <p:extLst>
      <p:ext uri="{BB962C8B-B14F-4D97-AF65-F5344CB8AC3E}">
        <p14:creationId xmlns:p14="http://schemas.microsoft.com/office/powerpoint/2010/main" val="286396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b="1" dirty="0"/>
              <a:t>El “sondeo largo” </a:t>
            </a:r>
            <a:r>
              <a:rPr lang="es-ES" dirty="0"/>
              <a:t>es la forma </a:t>
            </a:r>
            <a:r>
              <a:rPr lang="es-ES" u="sng" dirty="0"/>
              <a:t>más sencilla </a:t>
            </a:r>
            <a:r>
              <a:rPr lang="es-ES" dirty="0"/>
              <a:t>de tener una conexión persistente con el servidor. No utiliza ningún protocolo específico como “</a:t>
            </a:r>
            <a:r>
              <a:rPr lang="es-ES" dirty="0" err="1"/>
              <a:t>WebSocket</a:t>
            </a:r>
            <a:r>
              <a:rPr lang="es-ES" dirty="0"/>
              <a: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739076" y="1687802"/>
            <a:ext cx="6731495" cy="2246769"/>
          </a:xfrm>
          <a:prstGeom prst="rect">
            <a:avLst/>
          </a:prstGeom>
          <a:noFill/>
        </p:spPr>
        <p:txBody>
          <a:bodyPr wrap="square">
            <a:spAutoFit/>
          </a:bodyPr>
          <a:lstStyle/>
          <a:p>
            <a:r>
              <a:rPr lang="es-ES" sz="1400" dirty="0"/>
              <a:t>Nombre proyecto</a:t>
            </a:r>
            <a:r>
              <a:rPr lang="es-ES" sz="1400" b="1" dirty="0"/>
              <a:t>: </a:t>
            </a:r>
            <a:r>
              <a:rPr lang="es-ES" sz="1400" b="1" dirty="0" err="1"/>
              <a:t>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1BB6761A-E017-C42E-A8C2-8FBBBFCE70AC}"/>
              </a:ext>
            </a:extLst>
          </p:cNvPr>
          <p:cNvPicPr>
            <a:picLocks noChangeAspect="1"/>
          </p:cNvPicPr>
          <p:nvPr/>
        </p:nvPicPr>
        <p:blipFill>
          <a:blip r:embed="rId2"/>
          <a:stretch>
            <a:fillRect/>
          </a:stretch>
        </p:blipFill>
        <p:spPr>
          <a:xfrm>
            <a:off x="934161" y="1687802"/>
            <a:ext cx="1714500" cy="3143250"/>
          </a:xfrm>
          <a:prstGeom prst="rect">
            <a:avLst/>
          </a:prstGeom>
        </p:spPr>
      </p:pic>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215093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89038" y="811850"/>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25</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a:t>
            </a:r>
            <a:r>
              <a:rPr lang="es-ES" b="1" dirty="0" err="1"/>
              <a:t>express</a:t>
            </a:r>
            <a:r>
              <a:rPr lang="es-ES" b="1" dirty="0"/>
              <a:t>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2" y="3865432"/>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los </a:t>
            </a:r>
            <a:r>
              <a:rPr lang="es-ES"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26" y="3336469"/>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70832" y="2742296"/>
            <a:ext cx="1937632" cy="1478790"/>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75653" y="5246779"/>
            <a:ext cx="4056690"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742431" y="5246779"/>
            <a:ext cx="3124953"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8B6DF8-972A-9F93-CB68-96B4AEE167A6}"/>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3B4D19E8-B47A-1233-59E9-5C08D6D363D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9" name="CuadroTexto 8">
            <a:extLst>
              <a:ext uri="{FF2B5EF4-FFF2-40B4-BE49-F238E27FC236}">
                <a16:creationId xmlns:a16="http://schemas.microsoft.com/office/drawing/2014/main" id="{31B23834-2B75-81D1-891F-B0C6F41AB353}"/>
              </a:ext>
            </a:extLst>
          </p:cNvPr>
          <p:cNvSpPr txBox="1"/>
          <p:nvPr/>
        </p:nvSpPr>
        <p:spPr>
          <a:xfrm>
            <a:off x="248194" y="918980"/>
            <a:ext cx="9418320" cy="2031325"/>
          </a:xfrm>
          <a:prstGeom prst="rect">
            <a:avLst/>
          </a:prstGeom>
          <a:noFill/>
        </p:spPr>
        <p:txBody>
          <a:bodyPr wrap="square">
            <a:spAutoFit/>
          </a:bodyPr>
          <a:lstStyle/>
          <a:p>
            <a:pPr marL="285750" indent="-285750" algn="just">
              <a:buFont typeface="Arial" panose="020B0604020202020204" pitchFamily="34" charset="0"/>
              <a:buChar char="•"/>
            </a:pPr>
            <a:r>
              <a:rPr lang="es-ES" b="1" dirty="0" err="1"/>
              <a:t>Websocket</a:t>
            </a:r>
            <a:r>
              <a:rPr lang="es-ES" dirty="0"/>
              <a:t> brinda una forma de intercambiar datos entre el navegador y el servidor por medio de una conexión persistente. Los datos pueden ser pasados en </a:t>
            </a:r>
            <a:r>
              <a:rPr lang="es-ES" u="sng" dirty="0"/>
              <a:t>ambas direcciones</a:t>
            </a:r>
            <a:r>
              <a:rPr lang="es-ES" dirty="0"/>
              <a:t> como paquetes “</a:t>
            </a:r>
            <a:r>
              <a:rPr lang="es-ES" dirty="0" err="1"/>
              <a:t>packets</a:t>
            </a:r>
            <a:r>
              <a:rPr lang="es-ES" dirty="0"/>
              <a:t>”, sin cortar la conexión y sin pedidos adicionales de HTTP “HTTP-</a:t>
            </a:r>
            <a:r>
              <a:rPr lang="es-ES" dirty="0" err="1"/>
              <a:t>requests</a:t>
            </a:r>
            <a:r>
              <a:rPr lang="es-ES" dirty="0"/>
              <a:t>”.</a:t>
            </a:r>
          </a:p>
          <a:p>
            <a:pPr marL="285750" indent="-285750" algn="just">
              <a:buFont typeface="Arial" panose="020B0604020202020204" pitchFamily="34" charset="0"/>
              <a:buChar char="•"/>
            </a:pPr>
            <a:r>
              <a:rPr lang="es-ES" dirty="0"/>
              <a:t>Cuando se crea </a:t>
            </a:r>
            <a:r>
              <a:rPr lang="es-ES" b="1" dirty="0">
                <a:solidFill>
                  <a:schemeClr val="accent6">
                    <a:lumMod val="50000"/>
                  </a:schemeClr>
                </a:solidFill>
              </a:rPr>
              <a:t>new </a:t>
            </a:r>
            <a:r>
              <a:rPr lang="es-ES" b="1" dirty="0" err="1">
                <a:solidFill>
                  <a:schemeClr val="accent6">
                    <a:lumMod val="50000"/>
                  </a:schemeClr>
                </a:solidFill>
              </a:rPr>
              <a:t>WebSocket</a:t>
            </a:r>
            <a:r>
              <a:rPr lang="es-ES" dirty="0"/>
              <a:t>, comienza la conexión de inmediato.</a:t>
            </a:r>
          </a:p>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Websockets?” y si el servidor responde “Sí”, la comunicación continúa en el protocolo </a:t>
            </a:r>
            <a:r>
              <a:rPr lang="es-ES" dirty="0" err="1"/>
              <a:t>WebSocket</a:t>
            </a:r>
            <a:r>
              <a:rPr lang="es-ES" dirty="0"/>
              <a:t>, que no es HTTP en absoluto.</a:t>
            </a:r>
          </a:p>
        </p:txBody>
      </p:sp>
      <p:sp>
        <p:nvSpPr>
          <p:cNvPr id="13" name="CuadroTexto 12">
            <a:extLst>
              <a:ext uri="{FF2B5EF4-FFF2-40B4-BE49-F238E27FC236}">
                <a16:creationId xmlns:a16="http://schemas.microsoft.com/office/drawing/2014/main" id="{1375030A-0139-B066-9CF2-53D58584BDA6}"/>
              </a:ext>
            </a:extLst>
          </p:cNvPr>
          <p:cNvSpPr txBox="1"/>
          <p:nvPr/>
        </p:nvSpPr>
        <p:spPr>
          <a:xfrm>
            <a:off x="1672046" y="3058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Navegador</a:t>
            </a:r>
          </a:p>
        </p:txBody>
      </p:sp>
      <p:sp>
        <p:nvSpPr>
          <p:cNvPr id="14" name="CuadroTexto 13">
            <a:extLst>
              <a:ext uri="{FF2B5EF4-FFF2-40B4-BE49-F238E27FC236}">
                <a16:creationId xmlns:a16="http://schemas.microsoft.com/office/drawing/2014/main" id="{95220759-2236-F1D7-74BA-C3194A5D388D}"/>
              </a:ext>
            </a:extLst>
          </p:cNvPr>
          <p:cNvSpPr txBox="1"/>
          <p:nvPr/>
        </p:nvSpPr>
        <p:spPr>
          <a:xfrm>
            <a:off x="6413858" y="3055137"/>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6" name="Conector recto de flecha 15">
            <a:extLst>
              <a:ext uri="{FF2B5EF4-FFF2-40B4-BE49-F238E27FC236}">
                <a16:creationId xmlns:a16="http://schemas.microsoft.com/office/drawing/2014/main" id="{381FBC60-C301-18A7-D945-8ED47223A73B}"/>
              </a:ext>
            </a:extLst>
          </p:cNvPr>
          <p:cNvCxnSpPr>
            <a:cxnSpLocks/>
            <a:stCxn id="13" idx="2"/>
          </p:cNvCxnSpPr>
          <p:nvPr/>
        </p:nvCxnSpPr>
        <p:spPr>
          <a:xfrm flipH="1">
            <a:off x="2449081" y="3427638"/>
            <a:ext cx="205"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15879FE-32C2-6E0E-A728-D2169F2DF914}"/>
              </a:ext>
            </a:extLst>
          </p:cNvPr>
          <p:cNvCxnSpPr>
            <a:cxnSpLocks/>
            <a:stCxn id="14" idx="2"/>
          </p:cNvCxnSpPr>
          <p:nvPr/>
        </p:nvCxnSpPr>
        <p:spPr>
          <a:xfrm>
            <a:off x="7191098" y="3424469"/>
            <a:ext cx="0"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D586805-68B6-C78B-B343-5EA569D954DB}"/>
              </a:ext>
            </a:extLst>
          </p:cNvPr>
          <p:cNvCxnSpPr>
            <a:cxnSpLocks/>
          </p:cNvCxnSpPr>
          <p:nvPr/>
        </p:nvCxnSpPr>
        <p:spPr>
          <a:xfrm>
            <a:off x="2429692" y="3866605"/>
            <a:ext cx="47614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C347DA2-38DE-22D5-AAE8-07E1C7DEE508}"/>
              </a:ext>
            </a:extLst>
          </p:cNvPr>
          <p:cNvCxnSpPr>
            <a:cxnSpLocks/>
          </p:cNvCxnSpPr>
          <p:nvPr/>
        </p:nvCxnSpPr>
        <p:spPr>
          <a:xfrm flipH="1">
            <a:off x="2449286" y="4829381"/>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21DA9D55-ED4A-F9EA-EDA2-861E6EBB36DB}"/>
              </a:ext>
            </a:extLst>
          </p:cNvPr>
          <p:cNvCxnSpPr>
            <a:cxnSpLocks/>
          </p:cNvCxnSpPr>
          <p:nvPr/>
        </p:nvCxnSpPr>
        <p:spPr>
          <a:xfrm>
            <a:off x="2449283" y="5747660"/>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891FEB4F-4D0D-5961-C6B3-EC5FBE7B0842}"/>
              </a:ext>
            </a:extLst>
          </p:cNvPr>
          <p:cNvSpPr txBox="1"/>
          <p:nvPr/>
        </p:nvSpPr>
        <p:spPr>
          <a:xfrm>
            <a:off x="2468881" y="3489863"/>
            <a:ext cx="4722218" cy="369332"/>
          </a:xfrm>
          <a:prstGeom prst="rect">
            <a:avLst/>
          </a:prstGeom>
          <a:noFill/>
        </p:spPr>
        <p:txBody>
          <a:bodyPr wrap="square" rtlCol="0">
            <a:spAutoFit/>
          </a:bodyPr>
          <a:lstStyle/>
          <a:p>
            <a:pPr algn="ctr"/>
            <a:r>
              <a:rPr lang="es-ES" dirty="0"/>
              <a:t>Solicitud HTTP</a:t>
            </a:r>
          </a:p>
        </p:txBody>
      </p:sp>
      <p:sp>
        <p:nvSpPr>
          <p:cNvPr id="26" name="CuadroTexto 25">
            <a:extLst>
              <a:ext uri="{FF2B5EF4-FFF2-40B4-BE49-F238E27FC236}">
                <a16:creationId xmlns:a16="http://schemas.microsoft.com/office/drawing/2014/main" id="{06E6528D-9CD2-040C-D39F-2AF06C511282}"/>
              </a:ext>
            </a:extLst>
          </p:cNvPr>
          <p:cNvSpPr txBox="1"/>
          <p:nvPr/>
        </p:nvSpPr>
        <p:spPr>
          <a:xfrm>
            <a:off x="2449081" y="3858756"/>
            <a:ext cx="4884009" cy="369332"/>
          </a:xfrm>
          <a:prstGeom prst="rect">
            <a:avLst/>
          </a:prstGeom>
          <a:noFill/>
        </p:spPr>
        <p:txBody>
          <a:bodyPr wrap="square" rtlCol="0">
            <a:spAutoFit/>
          </a:bodyPr>
          <a:lstStyle/>
          <a:p>
            <a:pPr algn="ctr"/>
            <a:r>
              <a:rPr lang="es-ES" b="0" i="0" dirty="0">
                <a:solidFill>
                  <a:srgbClr val="000000"/>
                </a:solidFill>
                <a:effectLst/>
                <a:latin typeface="OpenSans-Regular"/>
              </a:rPr>
              <a:t>"Hola servidor, ¿soportas </a:t>
            </a:r>
            <a:r>
              <a:rPr lang="es-ES" b="0" i="0" dirty="0" err="1">
                <a:solidFill>
                  <a:srgbClr val="000000"/>
                </a:solidFill>
                <a:effectLst/>
                <a:latin typeface="OpenSans-Regular"/>
              </a:rPr>
              <a:t>WebSocket</a:t>
            </a:r>
            <a:r>
              <a:rPr lang="es-ES" b="0" i="0" dirty="0">
                <a:solidFill>
                  <a:srgbClr val="000000"/>
                </a:solidFill>
                <a:effectLst/>
                <a:latin typeface="OpenSans-Regular"/>
              </a:rPr>
              <a:t>?"</a:t>
            </a:r>
            <a:endParaRPr lang="es-ES" dirty="0"/>
          </a:p>
        </p:txBody>
      </p:sp>
      <p:sp>
        <p:nvSpPr>
          <p:cNvPr id="34" name="CuadroTexto 33">
            <a:extLst>
              <a:ext uri="{FF2B5EF4-FFF2-40B4-BE49-F238E27FC236}">
                <a16:creationId xmlns:a16="http://schemas.microsoft.com/office/drawing/2014/main" id="{5F626C7C-8D8E-ABC4-BE62-61FAF7D1AB0A}"/>
              </a:ext>
            </a:extLst>
          </p:cNvPr>
          <p:cNvSpPr txBox="1"/>
          <p:nvPr/>
        </p:nvSpPr>
        <p:spPr>
          <a:xfrm>
            <a:off x="2449081" y="4434053"/>
            <a:ext cx="4761404" cy="369332"/>
          </a:xfrm>
          <a:prstGeom prst="rect">
            <a:avLst/>
          </a:prstGeom>
          <a:noFill/>
        </p:spPr>
        <p:txBody>
          <a:bodyPr wrap="square" rtlCol="0">
            <a:spAutoFit/>
          </a:bodyPr>
          <a:lstStyle/>
          <a:p>
            <a:pPr algn="ctr"/>
            <a:r>
              <a:rPr lang="es-ES" dirty="0"/>
              <a:t>Respuesta HTTP</a:t>
            </a:r>
          </a:p>
        </p:txBody>
      </p:sp>
      <p:sp>
        <p:nvSpPr>
          <p:cNvPr id="35" name="CuadroTexto 34">
            <a:extLst>
              <a:ext uri="{FF2B5EF4-FFF2-40B4-BE49-F238E27FC236}">
                <a16:creationId xmlns:a16="http://schemas.microsoft.com/office/drawing/2014/main" id="{972AA172-A859-E302-FEAA-E6481941D5C0}"/>
              </a:ext>
            </a:extLst>
          </p:cNvPr>
          <p:cNvSpPr txBox="1"/>
          <p:nvPr/>
        </p:nvSpPr>
        <p:spPr>
          <a:xfrm>
            <a:off x="2449082" y="4843705"/>
            <a:ext cx="4761404" cy="369332"/>
          </a:xfrm>
          <a:prstGeom prst="rect">
            <a:avLst/>
          </a:prstGeom>
          <a:noFill/>
        </p:spPr>
        <p:txBody>
          <a:bodyPr wrap="square" rtlCol="0">
            <a:spAutoFit/>
          </a:bodyPr>
          <a:lstStyle/>
          <a:p>
            <a:pPr algn="ctr"/>
            <a:r>
              <a:rPr lang="es-ES" dirty="0"/>
              <a:t>¡Sí!</a:t>
            </a:r>
          </a:p>
        </p:txBody>
      </p:sp>
      <p:sp>
        <p:nvSpPr>
          <p:cNvPr id="38" name="CuadroTexto 37">
            <a:extLst>
              <a:ext uri="{FF2B5EF4-FFF2-40B4-BE49-F238E27FC236}">
                <a16:creationId xmlns:a16="http://schemas.microsoft.com/office/drawing/2014/main" id="{B4180CF8-C05E-288E-05F4-8813D57C2ECC}"/>
              </a:ext>
            </a:extLst>
          </p:cNvPr>
          <p:cNvSpPr txBox="1"/>
          <p:nvPr/>
        </p:nvSpPr>
        <p:spPr>
          <a:xfrm>
            <a:off x="2468676" y="5415362"/>
            <a:ext cx="4722218" cy="369332"/>
          </a:xfrm>
          <a:prstGeom prst="rect">
            <a:avLst/>
          </a:prstGeom>
          <a:noFill/>
        </p:spPr>
        <p:txBody>
          <a:bodyPr wrap="square" rtlCol="0">
            <a:spAutoFit/>
          </a:bodyPr>
          <a:lstStyle/>
          <a:p>
            <a:pPr algn="ctr"/>
            <a:r>
              <a:rPr lang="es-ES" dirty="0"/>
              <a:t>Protocolo </a:t>
            </a:r>
            <a:r>
              <a:rPr lang="es-ES" dirty="0" err="1"/>
              <a:t>WebSocket</a:t>
            </a:r>
            <a:endParaRPr lang="es-ES" dirty="0"/>
          </a:p>
        </p:txBody>
      </p:sp>
    </p:spTree>
    <p:extLst>
      <p:ext uri="{BB962C8B-B14F-4D97-AF65-F5344CB8AC3E}">
        <p14:creationId xmlns:p14="http://schemas.microsoft.com/office/powerpoint/2010/main" val="32626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29</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a:t>
            </a:r>
            <a:r>
              <a:rPr lang="es-ES" dirty="0" err="1"/>
              <a:t>WebSocket</a:t>
            </a:r>
            <a:endParaRPr lang="es-ES" dirty="0"/>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48294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a:t>
            </a:r>
            <a:r>
              <a:rPr lang="es-ES" dirty="0" err="1"/>
              <a:t>WebSocket</a:t>
            </a:r>
            <a:r>
              <a:rPr lang="es-ES" dirty="0"/>
              <a:t>, necesitamos crearla </a:t>
            </a:r>
            <a:r>
              <a:rPr lang="es-ES" b="1" dirty="0">
                <a:solidFill>
                  <a:schemeClr val="accent6">
                    <a:lumMod val="50000"/>
                  </a:schemeClr>
                </a:solidFill>
              </a:rPr>
              <a:t>new </a:t>
            </a:r>
            <a:r>
              <a:rPr lang="es-ES" b="1" dirty="0" err="1">
                <a:solidFill>
                  <a:schemeClr val="accent6">
                    <a:lumMod val="50000"/>
                  </a:schemeClr>
                </a:solidFill>
              </a:rPr>
              <a:t>WebSocket</a:t>
            </a:r>
            <a:r>
              <a:rPr lang="es-ES" b="1" dirty="0">
                <a:solidFill>
                  <a:schemeClr val="accent6">
                    <a:lumMod val="50000"/>
                  </a:schemeClr>
                </a:solidFill>
              </a:rPr>
              <a:t> </a:t>
            </a:r>
            <a:r>
              <a:rPr lang="es-ES" dirty="0"/>
              <a:t>usando el protocolo especial </a:t>
            </a:r>
            <a:r>
              <a:rPr lang="es-ES" b="1" dirty="0" err="1">
                <a:solidFill>
                  <a:schemeClr val="accent6">
                    <a:lumMod val="50000"/>
                  </a:schemeClr>
                </a:solidFill>
              </a:rPr>
              <a:t>ws</a:t>
            </a:r>
            <a:r>
              <a:rPr lang="es-ES" dirty="0"/>
              <a:t> en la url:</a:t>
            </a:r>
          </a:p>
        </p:txBody>
      </p:sp>
      <p:pic>
        <p:nvPicPr>
          <p:cNvPr id="10" name="Imagen 9">
            <a:extLst>
              <a:ext uri="{FF2B5EF4-FFF2-40B4-BE49-F238E27FC236}">
                <a16:creationId xmlns:a16="http://schemas.microsoft.com/office/drawing/2014/main" id="{C08C12FF-6B00-BD66-5347-157E734E8459}"/>
              </a:ext>
            </a:extLst>
          </p:cNvPr>
          <p:cNvPicPr>
            <a:picLocks noChangeAspect="1"/>
          </p:cNvPicPr>
          <p:nvPr/>
        </p:nvPicPr>
        <p:blipFill>
          <a:blip r:embed="rId2"/>
          <a:stretch>
            <a:fillRect/>
          </a:stretch>
        </p:blipFill>
        <p:spPr>
          <a:xfrm>
            <a:off x="378823" y="1713547"/>
            <a:ext cx="6353556" cy="646331"/>
          </a:xfrm>
          <a:prstGeom prst="rect">
            <a:avLst/>
          </a:prstGeom>
        </p:spPr>
      </p:pic>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También hay una versión encriptada ws:// Equivale al HTTPS para los WebSockets. No solamente está encriptado sino que es también es más confiable.</a:t>
            </a:r>
          </a:p>
        </p:txBody>
      </p:sp>
    </p:spTree>
    <p:extLst>
      <p:ext uri="{BB962C8B-B14F-4D97-AF65-F5344CB8AC3E}">
        <p14:creationId xmlns:p14="http://schemas.microsoft.com/office/powerpoint/2010/main" val="303630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8D6873-B337-2554-A4A8-BE75D557B78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34A41694-B5B7-18C2-6E32-AE7B745AB93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Side</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(SSE)</a:t>
            </a:r>
          </a:p>
        </p:txBody>
      </p:sp>
    </p:spTree>
    <p:extLst>
      <p:ext uri="{BB962C8B-B14F-4D97-AF65-F5344CB8AC3E}">
        <p14:creationId xmlns:p14="http://schemas.microsoft.com/office/powerpoint/2010/main" val="360753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32</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a:t>
            </a:r>
            <a:r>
              <a:rPr lang="es-ES" dirty="0" err="1"/>
              <a:t>WebSocket</a:t>
            </a:r>
            <a:r>
              <a:rPr lang="es-ES" dirty="0"/>
              <a: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35</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38</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43</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49</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50</a:t>
            </a:fld>
            <a:endParaRPr lang="es-ES"/>
          </a:p>
        </p:txBody>
      </p:sp>
    </p:spTree>
    <p:extLst>
      <p:ext uri="{BB962C8B-B14F-4D97-AF65-F5344CB8AC3E}">
        <p14:creationId xmlns:p14="http://schemas.microsoft.com/office/powerpoint/2010/main" val="2015258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51</a:t>
            </a:fld>
            <a:endParaRPr lang="es-ES"/>
          </a:p>
        </p:txBody>
      </p:sp>
    </p:spTree>
    <p:extLst>
      <p:ext uri="{BB962C8B-B14F-4D97-AF65-F5344CB8AC3E}">
        <p14:creationId xmlns:p14="http://schemas.microsoft.com/office/powerpoint/2010/main" val="416916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687908"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4352"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188542" y="567114"/>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167121" y="1044205"/>
            <a:ext cx="3865076" cy="1569660"/>
          </a:xfrm>
          <a:prstGeom prst="rect">
            <a:avLst/>
          </a:prstGeom>
          <a:noFill/>
        </p:spPr>
        <p:txBody>
          <a:bodyPr wrap="square">
            <a:spAutoFit/>
          </a:bodyPr>
          <a:lstStyle/>
          <a:p>
            <a:pPr>
              <a:buFont typeface="Arial" panose="020B0604020202020204" pitchFamily="34" charset="0"/>
              <a:buChar char="•"/>
            </a:pPr>
            <a:r>
              <a:rPr lang="es-ES" sz="800" dirty="0"/>
              <a:t>2013: Lanzamiento de </a:t>
            </a:r>
            <a:r>
              <a:rPr lang="es-ES" sz="800" dirty="0" err="1"/>
              <a:t>SignalR</a:t>
            </a:r>
            <a:r>
              <a:rPr lang="es-ES" sz="800" dirty="0"/>
              <a:t> 1.0</a:t>
            </a:r>
          </a:p>
          <a:p>
            <a:pPr>
              <a:buFont typeface="Arial" panose="020B0604020202020204" pitchFamily="34" charset="0"/>
              <a:buChar char="•"/>
            </a:pPr>
            <a:r>
              <a:rPr lang="es-ES" sz="800" dirty="0"/>
              <a:t>2014: Introducción del protocolo </a:t>
            </a:r>
            <a:r>
              <a:rPr lang="es-ES" sz="800" dirty="0" err="1"/>
              <a:t>Hubs</a:t>
            </a:r>
            <a:endParaRPr lang="es-ES" sz="800" dirty="0"/>
          </a:p>
          <a:p>
            <a:pPr>
              <a:buFont typeface="Arial" panose="020B0604020202020204" pitchFamily="34" charset="0"/>
              <a:buChar char="•"/>
            </a:pPr>
            <a:r>
              <a:rPr lang="es-ES" sz="800" dirty="0"/>
              <a:t>2015: Introducción del protocolo SSE</a:t>
            </a:r>
          </a:p>
          <a:p>
            <a:pPr>
              <a:buFont typeface="Arial" panose="020B0604020202020204" pitchFamily="34" charset="0"/>
              <a:buChar char="•"/>
            </a:pPr>
            <a:r>
              <a:rPr lang="es-ES" sz="800" dirty="0"/>
              <a:t>2016: Introducción del protocolo WebSockets</a:t>
            </a:r>
          </a:p>
          <a:p>
            <a:pPr>
              <a:buFont typeface="Arial" panose="020B0604020202020204" pitchFamily="34" charset="0"/>
              <a:buChar char="•"/>
            </a:pPr>
            <a:r>
              <a:rPr lang="es-ES" sz="800" dirty="0"/>
              <a:t>2017: Introducción de la autenticación y la autorización</a:t>
            </a:r>
          </a:p>
          <a:p>
            <a:pPr>
              <a:buFont typeface="Arial" panose="020B0604020202020204" pitchFamily="34" charset="0"/>
              <a:buChar char="•"/>
            </a:pPr>
            <a:r>
              <a:rPr lang="es-ES" sz="800" dirty="0"/>
              <a:t>2018: Introducción de la escalabilidad horizontal</a:t>
            </a:r>
          </a:p>
          <a:p>
            <a:pPr>
              <a:buFont typeface="Arial" panose="020B0604020202020204" pitchFamily="34" charset="0"/>
              <a:buChar char="•"/>
            </a:pPr>
            <a:r>
              <a:rPr lang="es-ES" sz="800" dirty="0"/>
              <a:t>2019: Introducción de la mensajería bidireccional</a:t>
            </a:r>
          </a:p>
          <a:p>
            <a:pPr>
              <a:buFont typeface="Arial" panose="020B0604020202020204" pitchFamily="34" charset="0"/>
              <a:buChar char="•"/>
            </a:pPr>
            <a:r>
              <a:rPr lang="es-ES" sz="800" dirty="0"/>
              <a:t>2020: Introducción de la protección de datos</a:t>
            </a:r>
          </a:p>
          <a:p>
            <a:pPr>
              <a:buFont typeface="Arial" panose="020B0604020202020204" pitchFamily="34" charset="0"/>
              <a:buChar char="•"/>
            </a:pPr>
            <a:r>
              <a:rPr lang="es-ES" sz="800" dirty="0"/>
              <a:t>2021: Introducción del protocolo WebSockets 3.0</a:t>
            </a:r>
          </a:p>
          <a:p>
            <a:pPr>
              <a:buFont typeface="Arial" panose="020B0604020202020204" pitchFamily="34" charset="0"/>
              <a:buChar char="•"/>
            </a:pPr>
            <a:r>
              <a:rPr lang="es-ES" sz="800" dirty="0"/>
              <a:t>2022: Introducción del protocolo WebSockets Server </a:t>
            </a:r>
            <a:r>
              <a:rPr lang="es-ES" sz="800" dirty="0" err="1"/>
              <a:t>Sent</a:t>
            </a:r>
            <a:r>
              <a:rPr lang="es-ES" sz="800" dirty="0"/>
              <a:t> </a:t>
            </a:r>
            <a:r>
              <a:rPr lang="es-ES" sz="800" dirty="0" err="1"/>
              <a:t>Events</a:t>
            </a:r>
            <a:r>
              <a:rPr lang="es-ES" sz="800" dirty="0"/>
              <a:t> (SSE)</a:t>
            </a:r>
          </a:p>
          <a:p>
            <a:pPr>
              <a:buFont typeface="Arial" panose="020B0604020202020204" pitchFamily="34" charset="0"/>
              <a:buChar char="•"/>
            </a:pPr>
            <a:r>
              <a:rPr lang="es-ES" sz="800" dirty="0"/>
              <a:t>2023: Lanzamiento de </a:t>
            </a:r>
            <a:r>
              <a:rPr lang="es-ES" sz="800" dirty="0" err="1"/>
              <a:t>SignalR</a:t>
            </a:r>
            <a:r>
              <a:rPr lang="es-ES" sz="800" dirty="0"/>
              <a:t> 3.0</a:t>
            </a:r>
          </a:p>
          <a:p>
            <a:pPr>
              <a:buFont typeface="Arial" panose="020B0604020202020204" pitchFamily="34" charset="0"/>
              <a:buChar char="•"/>
            </a:pPr>
            <a:r>
              <a:rPr lang="es-ES" sz="800" dirty="0"/>
              <a:t>2024: Lanzamiento de </a:t>
            </a:r>
            <a:r>
              <a:rPr lang="es-ES" sz="800" dirty="0" err="1"/>
              <a:t>SignalR</a:t>
            </a:r>
            <a:r>
              <a:rPr lang="es-ES" sz="800" dirty="0"/>
              <a:t> 3.1</a:t>
            </a:r>
          </a:p>
        </p:txBody>
      </p: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a:endCxn id="85" idx="2"/>
          </p:cNvCxnSpPr>
          <p:nvPr/>
        </p:nvCxnSpPr>
        <p:spPr>
          <a:xfrm flipV="1">
            <a:off x="5098393" y="2613865"/>
            <a:ext cx="1266" cy="44000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87820" y="203208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116487"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58513" y="203208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217329"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57474"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116486"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56511"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5300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6911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52543"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87820" y="2401412"/>
            <a:ext cx="88505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919409" y="240141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87820" y="249851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49148" y="249851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408231" y="250677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94825" y="250677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115276" y="249851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91656" y="250677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49374" y="249851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63278" y="3001296"/>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87820" y="773052"/>
            <a:ext cx="2190135" cy="369332"/>
          </a:xfrm>
          <a:prstGeom prst="rect">
            <a:avLst/>
          </a:prstGeom>
          <a:noFill/>
        </p:spPr>
        <p:txBody>
          <a:bodyPr wrap="square" rtlCol="0">
            <a:spAutoFit/>
          </a:bodyPr>
          <a:lstStyle/>
          <a:p>
            <a:r>
              <a:rPr lang="es-ES" b="1" dirty="0"/>
              <a:t>Protocolo HTTP</a:t>
            </a:r>
          </a:p>
        </p:txBody>
      </p:sp>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105" y="2413337"/>
            <a:ext cx="5781366" cy="2031325"/>
          </a:xfrm>
          <a:prstGeom prst="rect">
            <a:avLst/>
          </a:prstGeom>
          <a:noFill/>
        </p:spPr>
        <p:txBody>
          <a:bodyPr wrap="square" rtlCol="0">
            <a:spAutoFit/>
          </a:bodyPr>
          <a:lstStyle/>
          <a:p>
            <a:pPr marL="285750" indent="-285750" algn="just">
              <a:buFont typeface="Arial" panose="020B0604020202020204" pitchFamily="34" charset="0"/>
              <a:buChar char="•"/>
            </a:pPr>
            <a:r>
              <a:rPr lang="es-ES" dirty="0"/>
              <a:t>Creado por </a:t>
            </a:r>
            <a:r>
              <a:rPr lang="es-ES" b="1" dirty="0"/>
              <a:t>Ryan Dahl </a:t>
            </a:r>
            <a:r>
              <a:rPr lang="es-ES" dirty="0"/>
              <a:t>cuando intentaba crear un chat en 2005.</a:t>
            </a:r>
          </a:p>
          <a:p>
            <a:pPr marL="285750" indent="-285750" algn="just">
              <a:buFont typeface="Arial" panose="020B0604020202020204" pitchFamily="34" charset="0"/>
              <a:buChar char="•"/>
            </a:pPr>
            <a:r>
              <a:rPr lang="es-ES" dirty="0"/>
              <a:t>Es la forma más sencilla de tener una conexión persistente con el servidor.</a:t>
            </a:r>
          </a:p>
          <a:p>
            <a:pPr marL="285750" indent="-285750" algn="just">
              <a:buFont typeface="Arial" panose="020B0604020202020204" pitchFamily="34" charset="0"/>
              <a:buChar char="•"/>
            </a:pPr>
            <a:r>
              <a:rPr lang="es-ES" dirty="0"/>
              <a:t> El cliente envía una solicitud al servidor y mantiene la conexión abierta hasta que haya nuevos datos disponibles o hasta que se agota un tiempo límite.</a:t>
            </a:r>
          </a:p>
        </p:txBody>
      </p:sp>
      <p:pic>
        <p:nvPicPr>
          <p:cNvPr id="2050" name="Picture 2" descr="Ryan Dahl's talks, articles, workshops, certificates - GitNation">
            <a:extLst>
              <a:ext uri="{FF2B5EF4-FFF2-40B4-BE49-F238E27FC236}">
                <a16:creationId xmlns:a16="http://schemas.microsoft.com/office/drawing/2014/main" id="{1E11EB21-EB4E-C633-6EAA-127F7C17D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31" y="1902541"/>
            <a:ext cx="2846439" cy="28464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E09BA429-374A-7092-1105-429C954D6945}"/>
              </a:ext>
            </a:extLst>
          </p:cNvPr>
          <p:cNvSpPr txBox="1"/>
          <p:nvPr/>
        </p:nvSpPr>
        <p:spPr>
          <a:xfrm>
            <a:off x="608931" y="4660490"/>
            <a:ext cx="2783198" cy="276999"/>
          </a:xfrm>
          <a:prstGeom prst="rect">
            <a:avLst/>
          </a:prstGeom>
          <a:noFill/>
        </p:spPr>
        <p:txBody>
          <a:bodyPr wrap="square" rtlCol="0">
            <a:spAutoFit/>
          </a:bodyPr>
          <a:lstStyle/>
          <a:p>
            <a:pPr algn="ctr"/>
            <a:r>
              <a:rPr lang="es-ES" sz="1200" b="1" dirty="0"/>
              <a:t>Ryan Dahl</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err="1"/>
              <a:t>WebSocket</a:t>
            </a:r>
            <a:endParaRPr lang="es-ES" b="1" dirty="0"/>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786" y="1945260"/>
            <a:ext cx="6039082" cy="2308324"/>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(Ingeniero Software de Google) crea el protocolo </a:t>
            </a:r>
            <a:r>
              <a:rPr lang="es-ES" dirty="0" err="1"/>
              <a:t>WebSocket</a:t>
            </a:r>
            <a:r>
              <a:rPr lang="es-ES" dirty="0"/>
              <a:t>.</a:t>
            </a:r>
          </a:p>
          <a:p>
            <a:pPr marL="285750" indent="-285750" algn="just">
              <a:buFont typeface="Arial" panose="020B0604020202020204" pitchFamily="34" charset="0"/>
              <a:buChar char="•"/>
            </a:pPr>
            <a:r>
              <a:rPr lang="es-ES" b="1" dirty="0"/>
              <a:t>Michael Carter </a:t>
            </a:r>
            <a:r>
              <a:rPr lang="es-ES" dirty="0"/>
              <a:t>contribuyó a la creación y trabajó con Ian para la implementación de </a:t>
            </a:r>
            <a:r>
              <a:rPr lang="es-ES" dirty="0" err="1"/>
              <a:t>WebSocket</a:t>
            </a:r>
            <a:r>
              <a:rPr lang="es-ES" dirty="0"/>
              <a:t> en Microsoft.</a:t>
            </a:r>
          </a:p>
          <a:p>
            <a:pPr marL="285750" indent="-285750" algn="just">
              <a:buFont typeface="Arial" panose="020B0604020202020204" pitchFamily="34" charset="0"/>
              <a:buChar char="•"/>
            </a:pPr>
            <a:r>
              <a:rPr lang="es-ES" dirty="0"/>
              <a:t>En 2011 el protocolo </a:t>
            </a:r>
            <a:r>
              <a:rPr lang="es-ES" dirty="0" err="1"/>
              <a:t>WebSocket</a:t>
            </a:r>
            <a:r>
              <a:rPr lang="es-ES" dirty="0"/>
              <a:t> es aprobado como un estándar del IETF.</a:t>
            </a:r>
          </a:p>
          <a:p>
            <a:pPr marL="285750" indent="-285750" algn="just">
              <a:buFont typeface="Arial" panose="020B0604020202020204" pitchFamily="34" charset="0"/>
              <a:buChar char="•"/>
            </a:pPr>
            <a:r>
              <a:rPr lang="es-ES" dirty="0"/>
              <a:t>En 2012 se lanza la primera versión de la API </a:t>
            </a:r>
            <a:r>
              <a:rPr lang="es-ES" dirty="0" err="1"/>
              <a:t>WebSocket</a:t>
            </a:r>
            <a:r>
              <a:rPr lang="es-ES" dirty="0"/>
              <a:t> de JS.</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238132" y="3776511"/>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56" y="1810036"/>
            <a:ext cx="2031326" cy="2031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95" y="2495800"/>
            <a:ext cx="2159542" cy="21595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D7FD1FDF-F5E4-54F9-CB72-3AC828AB2530}"/>
              </a:ext>
            </a:extLst>
          </p:cNvPr>
          <p:cNvSpPr txBox="1"/>
          <p:nvPr/>
        </p:nvSpPr>
        <p:spPr>
          <a:xfrm>
            <a:off x="1537553" y="4556474"/>
            <a:ext cx="1843549" cy="369332"/>
          </a:xfrm>
          <a:prstGeom prst="rect">
            <a:avLst/>
          </a:prstGeom>
          <a:noFill/>
        </p:spPr>
        <p:txBody>
          <a:bodyPr wrap="square">
            <a:spAutoFit/>
          </a:bodyPr>
          <a:lstStyle/>
          <a:p>
            <a:pPr algn="ctr"/>
            <a:r>
              <a:rPr lang="es-ES" sz="1200" b="1" dirty="0"/>
              <a:t>Michael</a:t>
            </a:r>
            <a:r>
              <a:rPr lang="es-ES" b="1" dirty="0"/>
              <a:t> </a:t>
            </a:r>
            <a:r>
              <a:rPr lang="es-ES" sz="1100" b="1" dirty="0"/>
              <a:t>Carter</a:t>
            </a:r>
            <a:endParaRPr lang="es-ES" b="1" dirty="0"/>
          </a:p>
        </p:txBody>
      </p:sp>
    </p:spTree>
    <p:extLst>
      <p:ext uri="{BB962C8B-B14F-4D97-AF65-F5344CB8AC3E}">
        <p14:creationId xmlns:p14="http://schemas.microsoft.com/office/powerpoint/2010/main" val="304230759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64044</TotalTime>
  <Words>6293</Words>
  <Application>Microsoft Office PowerPoint</Application>
  <PresentationFormat>A4 (210 x 297 mm)</PresentationFormat>
  <Paragraphs>524</Paragraphs>
  <Slides>51</Slides>
  <Notes>21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51</vt:i4>
      </vt:variant>
    </vt:vector>
  </HeadingPairs>
  <TitlesOfParts>
    <vt:vector size="60" baseType="lpstr">
      <vt:lpstr>Arial</vt:lpstr>
      <vt:lpstr>Calibri</vt:lpstr>
      <vt:lpstr>Calibri Light</vt:lpstr>
      <vt:lpstr>Consolas</vt:lpstr>
      <vt:lpstr>Google Sans</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882</cp:revision>
  <dcterms:created xsi:type="dcterms:W3CDTF">2019-09-18T15:43:09Z</dcterms:created>
  <dcterms:modified xsi:type="dcterms:W3CDTF">2024-01-16T10:57:59Z</dcterms:modified>
</cp:coreProperties>
</file>